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3"/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6858000" cx="12192000"/>
  <p:notesSz cx="6858000" cy="1952625"/>
  <p:embeddedFontLst>
    <p:embeddedFont>
      <p:font typeface="Teko"/>
      <p:regular r:id="rId54"/>
      <p:bold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6" roundtripDataSignature="AMtx7mi+0mGDbumatVAOwSq5h13C8lfG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Teko-bold.fntdata"/><Relationship Id="rId10" Type="http://schemas.openxmlformats.org/officeDocument/2006/relationships/slide" Target="slides/slide5.xml"/><Relationship Id="rId54" Type="http://schemas.openxmlformats.org/officeDocument/2006/relationships/font" Target="fonts/Teko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146425"/>
            <a:ext cx="4572225" cy="7322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927475"/>
            <a:ext cx="5486400" cy="878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719bbf8bd_0_0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8719bbf8bd_0_0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92667b068_1_174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3" name="Google Shape;263;g892667b068_1_174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892667b068_1_228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2" name="Google Shape;272;g892667b068_1_228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92667b068_1_238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1" name="Google Shape;281;g892667b068_1_238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92667b068_1_248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0" name="Google Shape;290;g892667b068_1_248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92667b068_1_183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9" name="Google Shape;299;g892667b068_1_183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892667b068_1_375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8" name="Google Shape;308;g892667b068_1_375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892667b068_1_386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9" name="Google Shape;319;g892667b068_1_386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892667b068_1_402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1" name="Google Shape;331;g892667b068_1_402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892667b068_1_419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3" name="Google Shape;343;g892667b068_1_419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892667b068_1_434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5" name="Google Shape;355;g892667b068_1_434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92667b068_1_152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6" name="Google Shape;166;g892667b068_1_152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884e131337_0_357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7" name="Google Shape;367;g884e131337_0_357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892667b068_3_54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6" name="Google Shape;376;g892667b068_3_54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884e131337_0_640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6" name="Google Shape;386;g884e131337_0_640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884e131337_0_345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7" name="Google Shape;397;g884e131337_0_345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84e131337_0_368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7" name="Google Shape;407;g884e131337_0_368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884e131337_0_378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7" name="Google Shape;417;g884e131337_0_378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892667b068_1_487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7" name="Google Shape;427;g892667b068_1_487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892667b068_1_495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6" name="Google Shape;436;g892667b068_1_495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892667b068_1_505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7" name="Google Shape;447;g892667b068_1_505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892667b068_0_10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8" name="Google Shape;458;g892667b068_0_10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92667b068_1_106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9" name="Google Shape;179;g892667b068_1_106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892667b068_0_19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7" name="Google Shape;467;g892667b068_0_19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892667b068_1_206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8" name="Google Shape;478;g892667b068_1_206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892667b068_0_0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9" name="Google Shape;489;g892667b068_0_0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892667b068_0_30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8" name="Google Shape;498;g892667b068_0_30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892667b068_0_40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7" name="Google Shape;507;g892667b068_0_40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89194380fd_0_0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8" name="Google Shape;518;g89194380fd_0_0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884e131337_0_654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8" name="Google Shape;528;g884e131337_0_654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892667b068_1_30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7" name="Google Shape;537;g892667b068_1_30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892667b068_1_11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6" name="Google Shape;546;g892667b068_1_11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892667b068_1_339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6" name="Google Shape;556;g892667b068_1_339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92667b068_1_120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8" name="Google Shape;198;g892667b068_1_120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892667b068_3_27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3" name="Google Shape;573;g892667b068_3_27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892667b068_1_263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3" name="Google Shape;583;g892667b068_1_263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892667b068_1_305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6" name="Google Shape;596;g892667b068_1_305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892667b068_1_315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9" name="Google Shape;609;g892667b068_1_315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892667b068_1_40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2" name="Google Shape;622;g892667b068_1_40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892667b068_3_73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1" name="Google Shape;631;g892667b068_3_73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892667b068_1_272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1" name="Google Shape;641;g892667b068_1_272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892667b068_1_283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3" name="Google Shape;653;g892667b068_1_283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892667b068_1_49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5" name="Google Shape;665;g892667b068_1_49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92667b068_1_134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7" name="Google Shape;207;g892667b068_1_134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84e131337_0_99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9" name="Google Shape;219;g884e131337_0_99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884e131337_0_212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4" name="Google Shape;234;g884e131337_0_212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92667b068_1_68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4" name="Google Shape;244;g892667b068_1_68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892667b068_1_78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3" name="Google Shape;253;g892667b068_1_78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84e131337_0_115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g884e131337_0_115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9" name="Google Shape;89;g884e131337_0_11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g884e131337_0_11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g884e131337_0_11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884e131337_0_1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884e131337_0_12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g884e131337_0_12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g884e131337_0_12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g884e131337_0_1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884e131337_0_127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g884e131337_0_127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1" name="Google Shape;101;g884e131337_0_12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g884e131337_0_12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g884e131337_0_12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84e131337_0_13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g884e131337_0_133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g884e131337_0_133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g884e131337_0_13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g884e131337_0_13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g884e131337_0_13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84e131337_0_140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g884e131337_0_140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4" name="Google Shape;114;g884e131337_0_140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g884e131337_0_140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6" name="Google Shape;116;g884e131337_0_140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g884e131337_0_14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g884e131337_0_14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g884e131337_0_14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84e131337_0_14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g884e131337_0_14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g884e131337_0_14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g884e131337_0_14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84e131337_0_15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g884e131337_0_15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g884e131337_0_15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84e131337_0_158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g884e131337_0_158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2" name="Google Shape;132;g884e131337_0_158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3" name="Google Shape;133;g884e131337_0_15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g884e131337_0_15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884e131337_0_15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84e131337_0_165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884e131337_0_165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g884e131337_0_165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0" name="Google Shape;140;g884e131337_0_16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g884e131337_0_16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g884e131337_0_16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84e131337_0_17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g884e131337_0_172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g884e131337_0_17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g884e131337_0_17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g884e131337_0_17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84e131337_0_178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g884e131337_0_178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g884e131337_0_17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g884e131337_0_17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g884e131337_0_17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3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4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4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4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4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84e131337_0_10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g884e131337_0_10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g884e131337_0_10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g884e131337_0_10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g884e131337_0_10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37.png"/><Relationship Id="rId6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40.png"/><Relationship Id="rId6" Type="http://schemas.openxmlformats.org/officeDocument/2006/relationships/image" Target="../media/image42.png"/><Relationship Id="rId7" Type="http://schemas.openxmlformats.org/officeDocument/2006/relationships/image" Target="../media/image4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Relationship Id="rId7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31.png"/><Relationship Id="rId6" Type="http://schemas.openxmlformats.org/officeDocument/2006/relationships/image" Target="../media/image30.png"/><Relationship Id="rId7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48.png"/><Relationship Id="rId6" Type="http://schemas.openxmlformats.org/officeDocument/2006/relationships/image" Target="../media/image41.png"/><Relationship Id="rId7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52.png"/><Relationship Id="rId6" Type="http://schemas.openxmlformats.org/officeDocument/2006/relationships/image" Target="../media/image5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28.png"/><Relationship Id="rId6" Type="http://schemas.openxmlformats.org/officeDocument/2006/relationships/image" Target="../media/image4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33.png"/><Relationship Id="rId6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5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55.png"/><Relationship Id="rId6" Type="http://schemas.openxmlformats.org/officeDocument/2006/relationships/image" Target="../media/image6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57.png"/><Relationship Id="rId6" Type="http://schemas.openxmlformats.org/officeDocument/2006/relationships/image" Target="../media/image5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58.png"/><Relationship Id="rId6" Type="http://schemas.openxmlformats.org/officeDocument/2006/relationships/image" Target="../media/image6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44.png"/><Relationship Id="rId6" Type="http://schemas.openxmlformats.org/officeDocument/2006/relationships/image" Target="../media/image4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47.png"/><Relationship Id="rId6" Type="http://schemas.openxmlformats.org/officeDocument/2006/relationships/image" Target="../media/image4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56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719bbf8bd_0_0"/>
          <p:cNvSpPr txBox="1"/>
          <p:nvPr>
            <p:ph type="ctrTitle"/>
          </p:nvPr>
        </p:nvSpPr>
        <p:spPr>
          <a:xfrm>
            <a:off x="1524000" y="5688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Matemática computacional</a:t>
            </a:r>
            <a:endParaRPr/>
          </a:p>
        </p:txBody>
      </p:sp>
      <p:sp>
        <p:nvSpPr>
          <p:cNvPr id="160" name="Google Shape;160;g8719bbf8bd_0_0"/>
          <p:cNvSpPr txBox="1"/>
          <p:nvPr>
            <p:ph idx="1" type="subTitle"/>
          </p:nvPr>
        </p:nvSpPr>
        <p:spPr>
          <a:xfrm>
            <a:off x="1350000" y="3048550"/>
            <a:ext cx="9492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900"/>
              <a:t>Análise estatística dos dados da COVID-19</a:t>
            </a:r>
            <a:endParaRPr sz="2900"/>
          </a:p>
        </p:txBody>
      </p:sp>
      <p:pic>
        <p:nvPicPr>
          <p:cNvPr id="161" name="Google Shape;161;g8719bbf8bd_0_0"/>
          <p:cNvPicPr preferRelativeResize="0"/>
          <p:nvPr/>
        </p:nvPicPr>
        <p:blipFill rotWithShape="1">
          <a:blip r:embed="rId3">
            <a:alphaModFix/>
          </a:blip>
          <a:srcRect b="0" l="22901" r="20425" t="0"/>
          <a:stretch/>
        </p:blipFill>
        <p:spPr>
          <a:xfrm>
            <a:off x="9722950" y="0"/>
            <a:ext cx="2361350" cy="216955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8719bbf8bd_0_0"/>
          <p:cNvSpPr txBox="1"/>
          <p:nvPr/>
        </p:nvSpPr>
        <p:spPr>
          <a:xfrm>
            <a:off x="8933400" y="5202300"/>
            <a:ext cx="30966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</a:pPr>
            <a:r>
              <a:rPr b="1" lang="en-US" sz="29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Fernando Cossetin</a:t>
            </a:r>
            <a:endParaRPr b="1" sz="29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</a:pPr>
            <a:r>
              <a:rPr b="1" lang="en-US" sz="29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Felipe Menino</a:t>
            </a:r>
            <a:endParaRPr b="1" sz="29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</a:pPr>
            <a:r>
              <a:rPr b="1" lang="en-US" sz="29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Felipe Perin</a:t>
            </a:r>
            <a:endParaRPr b="1" sz="29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8719bbf8bd_0_0"/>
          <p:cNvSpPr txBox="1"/>
          <p:nvPr/>
        </p:nvSpPr>
        <p:spPr>
          <a:xfrm>
            <a:off x="188999" y="6032700"/>
            <a:ext cx="24975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65"/>
              <a:buFont typeface="Arial"/>
              <a:buNone/>
            </a:pPr>
            <a:r>
              <a:rPr lang="en-US" sz="2165">
                <a:solidFill>
                  <a:srgbClr val="3A3838"/>
                </a:solidFill>
                <a:latin typeface="Teko"/>
                <a:ea typeface="Teko"/>
                <a:cs typeface="Teko"/>
                <a:sym typeface="Teko"/>
              </a:rPr>
              <a:t>19</a:t>
            </a:r>
            <a:r>
              <a:rPr b="0" i="0" lang="en-US" sz="2165" u="none" cap="none" strike="noStrike">
                <a:solidFill>
                  <a:srgbClr val="3A3838"/>
                </a:solidFill>
                <a:latin typeface="Teko"/>
                <a:ea typeface="Teko"/>
                <a:cs typeface="Teko"/>
                <a:sym typeface="Teko"/>
              </a:rPr>
              <a:t> de </a:t>
            </a:r>
            <a:r>
              <a:rPr lang="en-US" sz="2165">
                <a:solidFill>
                  <a:srgbClr val="3A3838"/>
                </a:solidFill>
                <a:latin typeface="Teko"/>
                <a:ea typeface="Teko"/>
                <a:cs typeface="Teko"/>
                <a:sym typeface="Teko"/>
              </a:rPr>
              <a:t>Junho </a:t>
            </a:r>
            <a:r>
              <a:rPr b="0" i="0" lang="en-US" sz="2165" u="none" cap="none" strike="noStrike">
                <a:solidFill>
                  <a:srgbClr val="3A3838"/>
                </a:solidFill>
                <a:latin typeface="Teko"/>
                <a:ea typeface="Teko"/>
                <a:cs typeface="Teko"/>
                <a:sym typeface="Teko"/>
              </a:rPr>
              <a:t> de 2020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665"/>
              <a:buFont typeface="Arial"/>
              <a:buNone/>
            </a:pPr>
            <a:r>
              <a:rPr b="0" i="0" lang="en-US" sz="2165" u="none" cap="none" strike="noStrike">
                <a:solidFill>
                  <a:srgbClr val="3A3838"/>
                </a:solidFill>
                <a:latin typeface="Teko"/>
                <a:ea typeface="Teko"/>
                <a:cs typeface="Teko"/>
                <a:sym typeface="Teko"/>
              </a:rPr>
              <a:t>São José dos Campos - SP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" name="Google Shape;265;g892667b068_1_174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6" name="Google Shape;266;g892667b068_1_174"/>
          <p:cNvSpPr txBox="1"/>
          <p:nvPr/>
        </p:nvSpPr>
        <p:spPr>
          <a:xfrm>
            <a:off x="1631700" y="2513700"/>
            <a:ext cx="8928600" cy="9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3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Caracterização dos dados</a:t>
            </a:r>
            <a:endParaRPr b="1" i="1" sz="43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A drawing of a cartoon character&#10;&#10;Description generated with high confidence" id="267" name="Google Shape;267;g892667b068_1_174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68" name="Google Shape;268;g892667b068_1_174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892667b068_1_174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4" name="Google Shape;274;g892667b068_1_228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drawing of a cartoon character&#10;&#10;Description generated with high confidence" id="275" name="Google Shape;275;g892667b068_1_228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76" name="Google Shape;276;g892667b068_1_228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892667b068_1_228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278" name="Google Shape;278;g892667b068_1_2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4200" y="51125"/>
            <a:ext cx="7284849" cy="6035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3" name="Google Shape;283;g892667b068_1_238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drawing of a cartoon character&#10;&#10;Description generated with high confidence" id="284" name="Google Shape;284;g892667b068_1_238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85" name="Google Shape;285;g892667b068_1_238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892667b068_1_238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287" name="Google Shape;287;g892667b068_1_2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2125" y="63850"/>
            <a:ext cx="7287751" cy="603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2" name="Google Shape;292;g892667b068_1_248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drawing of a cartoon character&#10;&#10;Description generated with high confidence" id="293" name="Google Shape;293;g892667b068_1_248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94" name="Google Shape;294;g892667b068_1_248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892667b068_1_248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296" name="Google Shape;296;g892667b068_1_2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8100" y="84250"/>
            <a:ext cx="8817678" cy="602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" name="Google Shape;301;g892667b068_1_183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2" name="Google Shape;302;g892667b068_1_183"/>
          <p:cNvSpPr txBox="1"/>
          <p:nvPr/>
        </p:nvSpPr>
        <p:spPr>
          <a:xfrm>
            <a:off x="1631700" y="2513700"/>
            <a:ext cx="8928600" cy="9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3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Histogramas e PDFs</a:t>
            </a:r>
            <a:endParaRPr b="1" i="1" sz="43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A drawing of a cartoon character&#10;&#10;Description generated with high confidence" id="303" name="Google Shape;303;g892667b068_1_183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304" name="Google Shape;304;g892667b068_1_183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892667b068_1_183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0" name="Google Shape;310;g892667b068_1_375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drawing of a cartoon character&#10;&#10;Description generated with high confidence" id="311" name="Google Shape;311;g892667b068_1_375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312" name="Google Shape;312;g892667b068_1_375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g892667b068_1_375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314" name="Google Shape;314;g892667b068_1_3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38" y="1507462"/>
            <a:ext cx="5859354" cy="394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892667b068_1_3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3238" y="1372725"/>
            <a:ext cx="6101125" cy="411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892667b068_1_375"/>
          <p:cNvSpPr txBox="1"/>
          <p:nvPr/>
        </p:nvSpPr>
        <p:spPr>
          <a:xfrm>
            <a:off x="80850" y="0"/>
            <a:ext cx="6101100" cy="9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38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Histogramas e PDFs - Brasil</a:t>
            </a:r>
            <a:endParaRPr b="1" i="1" sz="38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1" name="Google Shape;321;g892667b068_1_386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drawing of a cartoon character&#10;&#10;Description generated with high confidence" id="322" name="Google Shape;322;g892667b068_1_386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323" name="Google Shape;323;g892667b068_1_386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892667b068_1_386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325" name="Google Shape;325;g892667b068_1_3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50" y="1086725"/>
            <a:ext cx="7431249" cy="508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892667b068_1_3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30629" y="145500"/>
            <a:ext cx="4059271" cy="282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892667b068_1_3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03482" y="3183500"/>
            <a:ext cx="4186418" cy="282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892667b068_1_386"/>
          <p:cNvSpPr txBox="1"/>
          <p:nvPr/>
        </p:nvSpPr>
        <p:spPr>
          <a:xfrm>
            <a:off x="80850" y="0"/>
            <a:ext cx="5717100" cy="9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38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Histogramas e PDFs - Canadá</a:t>
            </a:r>
            <a:endParaRPr b="1" i="1" sz="38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3" name="Google Shape;333;g892667b068_1_402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drawing of a cartoon character&#10;&#10;Description generated with high confidence" id="334" name="Google Shape;334;g892667b068_1_402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335" name="Google Shape;335;g892667b068_1_402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892667b068_1_402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337" name="Google Shape;337;g892667b068_1_4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775" y="1052600"/>
            <a:ext cx="7188049" cy="499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892667b068_1_4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58139" y="0"/>
            <a:ext cx="4258785" cy="306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892667b068_1_4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35475" y="3138375"/>
            <a:ext cx="4304124" cy="2946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892667b068_1_402"/>
          <p:cNvSpPr txBox="1"/>
          <p:nvPr/>
        </p:nvSpPr>
        <p:spPr>
          <a:xfrm>
            <a:off x="80850" y="0"/>
            <a:ext cx="5653200" cy="9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38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Histogramas e PDFs - Cuba</a:t>
            </a:r>
            <a:endParaRPr b="1" i="1" sz="38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5" name="Google Shape;345;g892667b068_1_419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drawing of a cartoon character&#10;&#10;Description generated with high confidence" id="346" name="Google Shape;346;g892667b068_1_419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347" name="Google Shape;347;g892667b068_1_419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892667b068_1_419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349" name="Google Shape;349;g892667b068_1_4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775" y="1052600"/>
            <a:ext cx="7300675" cy="499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892667b068_1_4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86658" y="152775"/>
            <a:ext cx="4322367" cy="295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892667b068_1_4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53316" y="3157688"/>
            <a:ext cx="4389033" cy="2958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892667b068_1_419"/>
          <p:cNvSpPr txBox="1"/>
          <p:nvPr/>
        </p:nvSpPr>
        <p:spPr>
          <a:xfrm>
            <a:off x="80850" y="0"/>
            <a:ext cx="5947200" cy="9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38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Histogramas e PDFs - México</a:t>
            </a:r>
            <a:endParaRPr b="1" i="1" sz="38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7" name="Google Shape;357;g892667b068_1_434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drawing of a cartoon character&#10;&#10;Description generated with high confidence" id="358" name="Google Shape;358;g892667b068_1_434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359" name="Google Shape;359;g892667b068_1_434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892667b068_1_434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361" name="Google Shape;361;g892667b068_1_4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151040"/>
            <a:ext cx="7403975" cy="4800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892667b068_1_4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97200" y="22700"/>
            <a:ext cx="4426927" cy="307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892667b068_1_4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03975" y="3119375"/>
            <a:ext cx="4634825" cy="3077476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g892667b068_1_434"/>
          <p:cNvSpPr txBox="1"/>
          <p:nvPr/>
        </p:nvSpPr>
        <p:spPr>
          <a:xfrm>
            <a:off x="80850" y="0"/>
            <a:ext cx="6751500" cy="9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38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Histogramas e PDFs - Rússia</a:t>
            </a:r>
            <a:endParaRPr b="1" i="1" sz="38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8" name="Google Shape;168;g892667b068_1_152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drawing of a cartoon character&#10;&#10;Description generated with high confidence" id="169" name="Google Shape;169;g892667b068_1_152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70" name="Google Shape;170;g892667b068_1_152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892667b068_1_152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172" name="Google Shape;172;g892667b068_1_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4770" y="4011551"/>
            <a:ext cx="1945350" cy="14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892667b068_1_1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19299" y="1352250"/>
            <a:ext cx="1476300" cy="183062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892667b068_1_152"/>
          <p:cNvSpPr txBox="1"/>
          <p:nvPr/>
        </p:nvSpPr>
        <p:spPr>
          <a:xfrm>
            <a:off x="4734975" y="4233188"/>
            <a:ext cx="48735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Teko"/>
                <a:ea typeface="Teko"/>
                <a:cs typeface="Teko"/>
                <a:sym typeface="Teko"/>
              </a:rPr>
              <a:t>Estado de Minas Gerais</a:t>
            </a:r>
            <a:endParaRPr sz="5000"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75" name="Google Shape;175;g892667b068_1_152"/>
          <p:cNvSpPr txBox="1"/>
          <p:nvPr/>
        </p:nvSpPr>
        <p:spPr>
          <a:xfrm>
            <a:off x="4734975" y="1825350"/>
            <a:ext cx="48735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Teko"/>
                <a:ea typeface="Teko"/>
                <a:cs typeface="Teko"/>
                <a:sym typeface="Teko"/>
              </a:rPr>
              <a:t>Niterói</a:t>
            </a:r>
            <a:endParaRPr sz="5000"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76" name="Google Shape;176;g892667b068_1_152"/>
          <p:cNvSpPr txBox="1"/>
          <p:nvPr/>
        </p:nvSpPr>
        <p:spPr>
          <a:xfrm>
            <a:off x="166768" y="167225"/>
            <a:ext cx="4629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Conjunto de dados</a:t>
            </a:r>
            <a:endParaRPr b="1" sz="40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9" name="Google Shape;369;g884e131337_0_357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0" name="Google Shape;370;g884e131337_0_357"/>
          <p:cNvSpPr txBox="1"/>
          <p:nvPr/>
        </p:nvSpPr>
        <p:spPr>
          <a:xfrm>
            <a:off x="924175" y="2513700"/>
            <a:ext cx="10344900" cy="9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3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Há algum comportamento implícito aos dados ? </a:t>
            </a:r>
            <a:endParaRPr b="1" i="1" sz="43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A drawing of a cartoon character&#10;&#10;Description generated with high confidence" id="371" name="Google Shape;371;g884e131337_0_357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372" name="Google Shape;372;g884e131337_0_357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884e131337_0_357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8" name="Google Shape;378;g892667b068_3_54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9" name="Google Shape;379;g892667b068_3_54"/>
          <p:cNvSpPr txBox="1"/>
          <p:nvPr/>
        </p:nvSpPr>
        <p:spPr>
          <a:xfrm>
            <a:off x="924175" y="2513700"/>
            <a:ext cx="10344900" cy="9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3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Há algum comportamento implícito aos dados ? </a:t>
            </a:r>
            <a:endParaRPr b="1" i="1" sz="43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A drawing of a cartoon character&#10;&#10;Description generated with high confidence" id="380" name="Google Shape;380;g892667b068_3_54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381" name="Google Shape;381;g892667b068_3_54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892667b068_3_54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83" name="Google Shape;383;g892667b068_3_54"/>
          <p:cNvSpPr txBox="1"/>
          <p:nvPr/>
        </p:nvSpPr>
        <p:spPr>
          <a:xfrm>
            <a:off x="977175" y="3341950"/>
            <a:ext cx="10344900" cy="9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36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Análise de agrupamento</a:t>
            </a:r>
            <a:endParaRPr b="1" i="1" sz="36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8" name="Google Shape;388;g884e131337_0_640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9" name="Google Shape;389;g884e131337_0_640"/>
          <p:cNvSpPr txBox="1"/>
          <p:nvPr/>
        </p:nvSpPr>
        <p:spPr>
          <a:xfrm>
            <a:off x="858925" y="153750"/>
            <a:ext cx="10475400" cy="18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3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Problemas com os métodos de verificação de </a:t>
            </a:r>
            <a:r>
              <a:rPr b="1" i="1" lang="en-US" sz="43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K</a:t>
            </a:r>
            <a:endParaRPr b="1" i="1" sz="43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A drawing of a cartoon character&#10;&#10;Description generated with high confidence" id="390" name="Google Shape;390;g884e131337_0_640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391" name="Google Shape;391;g884e131337_0_640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g884e131337_0_640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393" name="Google Shape;393;g884e131337_0_6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120" y="1631675"/>
            <a:ext cx="6086030" cy="410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4" name="Google Shape;394;g884e131337_0_6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0000" y="1631675"/>
            <a:ext cx="5551875" cy="410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9" name="Google Shape;399;g884e131337_0_345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drawing of a cartoon character&#10;&#10;Description generated with high confidence" id="400" name="Google Shape;400;g884e131337_0_345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401" name="Google Shape;401;g884e131337_0_345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g884e131337_0_345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403" name="Google Shape;403;g884e131337_0_3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3687" y="746200"/>
            <a:ext cx="10104624" cy="5365601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884e131337_0_345"/>
          <p:cNvSpPr txBox="1"/>
          <p:nvPr/>
        </p:nvSpPr>
        <p:spPr>
          <a:xfrm>
            <a:off x="625" y="0"/>
            <a:ext cx="20337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3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K = 2</a:t>
            </a:r>
            <a:endParaRPr b="1" i="1" sz="43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9" name="Google Shape;409;g884e131337_0_368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drawing of a cartoon character&#10;&#10;Description generated with high confidence" id="410" name="Google Shape;410;g884e131337_0_368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411" name="Google Shape;411;g884e131337_0_368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g884e131337_0_368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413" name="Google Shape;413;g884e131337_0_3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9275" y="738200"/>
            <a:ext cx="10134724" cy="5381576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884e131337_0_368"/>
          <p:cNvSpPr txBox="1"/>
          <p:nvPr/>
        </p:nvSpPr>
        <p:spPr>
          <a:xfrm>
            <a:off x="625" y="0"/>
            <a:ext cx="20337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3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K = 3</a:t>
            </a:r>
            <a:endParaRPr b="1" i="1" sz="43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9" name="Google Shape;419;g884e131337_0_378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drawing of a cartoon character&#10;&#10;Description generated with high confidence" id="420" name="Google Shape;420;g884e131337_0_378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421" name="Google Shape;421;g884e131337_0_378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g884e131337_0_378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23" name="Google Shape;423;g884e131337_0_378"/>
          <p:cNvSpPr txBox="1"/>
          <p:nvPr/>
        </p:nvSpPr>
        <p:spPr>
          <a:xfrm>
            <a:off x="625" y="0"/>
            <a:ext cx="20337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3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K = 4</a:t>
            </a:r>
            <a:endParaRPr b="1" i="1" sz="43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424" name="Google Shape;424;g884e131337_0_3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4075" y="746100"/>
            <a:ext cx="10105075" cy="536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9" name="Google Shape;429;g892667b068_1_487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0" name="Google Shape;430;g892667b068_1_487"/>
          <p:cNvSpPr txBox="1"/>
          <p:nvPr/>
        </p:nvSpPr>
        <p:spPr>
          <a:xfrm>
            <a:off x="3695550" y="2192250"/>
            <a:ext cx="48009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3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Análise de regressão</a:t>
            </a:r>
            <a:endParaRPr b="1" sz="43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A drawing of a cartoon character&#10;&#10;Description generated with high confidence" id="431" name="Google Shape;431;g892667b068_1_487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432" name="Google Shape;432;g892667b068_1_487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g892667b068_1_487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8" name="Google Shape;438;g892667b068_1_495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drawing of a cartoon character&#10;&#10;Description generated with high confidence" id="439" name="Google Shape;439;g892667b068_1_495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440" name="Google Shape;440;g892667b068_1_495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g892667b068_1_495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442" name="Google Shape;442;g892667b068_1_4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183475"/>
            <a:ext cx="6257025" cy="417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g892667b068_1_4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3875" y="1433634"/>
            <a:ext cx="5808123" cy="3872091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g892667b068_1_495"/>
          <p:cNvSpPr txBox="1"/>
          <p:nvPr/>
        </p:nvSpPr>
        <p:spPr>
          <a:xfrm>
            <a:off x="77250" y="89400"/>
            <a:ext cx="42903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36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Análise de regressão</a:t>
            </a:r>
            <a:endParaRPr b="1" sz="36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9" name="Google Shape;449;g892667b068_1_505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drawing of a cartoon character&#10;&#10;Description generated with high confidence" id="450" name="Google Shape;450;g892667b068_1_505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451" name="Google Shape;451;g892667b068_1_505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g892667b068_1_505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453" name="Google Shape;453;g892667b068_1_5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50" y="1394412"/>
            <a:ext cx="6103751" cy="406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g892667b068_1_5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0525" y="1385300"/>
            <a:ext cx="5922099" cy="394807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g892667b068_1_505"/>
          <p:cNvSpPr txBox="1"/>
          <p:nvPr/>
        </p:nvSpPr>
        <p:spPr>
          <a:xfrm>
            <a:off x="77250" y="89400"/>
            <a:ext cx="42903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36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Análise de regressão</a:t>
            </a:r>
            <a:endParaRPr b="1" sz="36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0" name="Google Shape;460;g892667b068_0_10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1" name="Google Shape;461;g892667b068_0_10"/>
          <p:cNvSpPr txBox="1"/>
          <p:nvPr/>
        </p:nvSpPr>
        <p:spPr>
          <a:xfrm>
            <a:off x="858925" y="2489250"/>
            <a:ext cx="10475400" cy="18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3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Criticalidade auto-organizada (SOC)</a:t>
            </a:r>
            <a:endParaRPr b="1" sz="43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A drawing of a cartoon character&#10;&#10;Description generated with high confidence" id="462" name="Google Shape;462;g892667b068_0_10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463" name="Google Shape;463;g892667b068_0_10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g892667b068_0_10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1" name="Google Shape;181;g892667b068_1_106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drawing of a cartoon character&#10;&#10;Description generated with high confidence" id="182" name="Google Shape;182;g892667b068_1_106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83" name="Google Shape;183;g892667b068_1_106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892667b068_1_106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185" name="Google Shape;185;g892667b068_1_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7312" y="3153162"/>
            <a:ext cx="1263399" cy="6316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6" name="Google Shape;186;g892667b068_1_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13975" y="3050275"/>
            <a:ext cx="1263400" cy="84226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7" name="Google Shape;187;g892667b068_1_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97312" y="4462575"/>
            <a:ext cx="1416000" cy="708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8" name="Google Shape;188;g892667b068_1_1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07276" y="1432714"/>
            <a:ext cx="1380001" cy="96602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9" name="Google Shape;189;g892667b068_1_106"/>
          <p:cNvSpPr txBox="1"/>
          <p:nvPr/>
        </p:nvSpPr>
        <p:spPr>
          <a:xfrm>
            <a:off x="166768" y="96600"/>
            <a:ext cx="4629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Conjunto de dados</a:t>
            </a:r>
            <a:endParaRPr b="1" sz="40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90" name="Google Shape;190;g892667b068_1_106"/>
          <p:cNvSpPr txBox="1"/>
          <p:nvPr/>
        </p:nvSpPr>
        <p:spPr>
          <a:xfrm>
            <a:off x="3714938" y="3026838"/>
            <a:ext cx="17496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Teko"/>
                <a:ea typeface="Teko"/>
                <a:cs typeface="Teko"/>
                <a:sym typeface="Teko"/>
              </a:rPr>
              <a:t>Canadá</a:t>
            </a:r>
            <a:endParaRPr sz="5000"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91" name="Google Shape;191;g892667b068_1_106"/>
          <p:cNvSpPr txBox="1"/>
          <p:nvPr/>
        </p:nvSpPr>
        <p:spPr>
          <a:xfrm>
            <a:off x="8331600" y="3029200"/>
            <a:ext cx="17496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Teko"/>
                <a:ea typeface="Teko"/>
                <a:cs typeface="Teko"/>
                <a:sym typeface="Teko"/>
              </a:rPr>
              <a:t>Rússia</a:t>
            </a:r>
            <a:endParaRPr sz="5000"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92" name="Google Shape;192;g892667b068_1_106"/>
          <p:cNvSpPr txBox="1"/>
          <p:nvPr/>
        </p:nvSpPr>
        <p:spPr>
          <a:xfrm>
            <a:off x="6224375" y="1473513"/>
            <a:ext cx="13800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Teko"/>
                <a:ea typeface="Teko"/>
                <a:cs typeface="Teko"/>
                <a:sym typeface="Teko"/>
              </a:rPr>
              <a:t>Brasil</a:t>
            </a:r>
            <a:endParaRPr sz="5000"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93" name="Google Shape;193;g892667b068_1_106"/>
          <p:cNvSpPr txBox="1"/>
          <p:nvPr/>
        </p:nvSpPr>
        <p:spPr>
          <a:xfrm>
            <a:off x="3791238" y="4346375"/>
            <a:ext cx="13800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Teko"/>
                <a:ea typeface="Teko"/>
                <a:cs typeface="Teko"/>
                <a:sym typeface="Teko"/>
              </a:rPr>
              <a:t>Cuba</a:t>
            </a:r>
            <a:endParaRPr sz="5000"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194" name="Google Shape;194;g892667b068_1_10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13975" y="4381975"/>
            <a:ext cx="1379999" cy="78860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5" name="Google Shape;195;g892667b068_1_106"/>
          <p:cNvSpPr txBox="1"/>
          <p:nvPr/>
        </p:nvSpPr>
        <p:spPr>
          <a:xfrm>
            <a:off x="8403500" y="4252025"/>
            <a:ext cx="18390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Teko"/>
                <a:ea typeface="Teko"/>
                <a:cs typeface="Teko"/>
                <a:sym typeface="Teko"/>
              </a:rPr>
              <a:t>México</a:t>
            </a:r>
            <a:endParaRPr sz="5000"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9" name="Google Shape;469;g892667b068_0_19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0" name="Google Shape;470;g892667b068_0_19"/>
          <p:cNvSpPr txBox="1"/>
          <p:nvPr/>
        </p:nvSpPr>
        <p:spPr>
          <a:xfrm>
            <a:off x="162543" y="243850"/>
            <a:ext cx="4629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Assinatura SOC</a:t>
            </a:r>
            <a:endParaRPr b="1" sz="40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A drawing of a cartoon character&#10;&#10;Description generated with high confidence" id="471" name="Google Shape;471;g892667b068_0_19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472" name="Google Shape;472;g892667b068_0_19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g892667b068_0_19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474" name="Google Shape;474;g892667b068_0_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375" y="1385125"/>
            <a:ext cx="5912475" cy="431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g892667b068_0_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77425" y="1385125"/>
            <a:ext cx="5912475" cy="431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0" name="Google Shape;480;g892667b068_1_206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1" name="Google Shape;481;g892667b068_1_206"/>
          <p:cNvSpPr txBox="1"/>
          <p:nvPr/>
        </p:nvSpPr>
        <p:spPr>
          <a:xfrm>
            <a:off x="162543" y="243850"/>
            <a:ext cx="4629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Interpolação aleatória</a:t>
            </a:r>
            <a:endParaRPr b="1" sz="40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A drawing of a cartoon character&#10;&#10;Description generated with high confidence" id="482" name="Google Shape;482;g892667b068_1_206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483" name="Google Shape;483;g892667b068_1_206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g892667b068_1_206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485" name="Google Shape;485;g892667b068_1_2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9975" y="1846300"/>
            <a:ext cx="5834649" cy="218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g892667b068_1_206"/>
          <p:cNvPicPr preferRelativeResize="0"/>
          <p:nvPr/>
        </p:nvPicPr>
        <p:blipFill rotWithShape="1">
          <a:blip r:embed="rId6">
            <a:alphaModFix/>
          </a:blip>
          <a:srcRect b="0" l="6110" r="4691" t="0"/>
          <a:stretch/>
        </p:blipFill>
        <p:spPr>
          <a:xfrm>
            <a:off x="298612" y="1786225"/>
            <a:ext cx="5210550" cy="254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1" name="Google Shape;491;g892667b068_0_0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drawing of a cartoon character&#10;&#10;Description generated with high confidence" id="492" name="Google Shape;492;g892667b068_0_0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493" name="Google Shape;493;g892667b068_0_0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g892667b068_0_0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495" name="Google Shape;495;g892667b068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4773" y="0"/>
            <a:ext cx="8203701" cy="616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0" name="Google Shape;500;g892667b068_0_30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drawing of a cartoon character&#10;&#10;Description generated with high confidence" id="501" name="Google Shape;501;g892667b068_0_30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02" name="Google Shape;502;g892667b068_0_30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g892667b068_0_30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504" name="Google Shape;504;g892667b068_0_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6771" y="0"/>
            <a:ext cx="8478467" cy="616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9" name="Google Shape;509;g892667b068_0_40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drawing of a cartoon character&#10;&#10;Description generated with high confidence" id="510" name="Google Shape;510;g892667b068_0_40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11" name="Google Shape;511;g892667b068_0_40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g892667b068_0_40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513" name="Google Shape;513;g892667b068_0_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364187"/>
            <a:ext cx="5986199" cy="412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g892667b068_0_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74290" y="1364200"/>
            <a:ext cx="5915610" cy="412962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g892667b068_0_40"/>
          <p:cNvSpPr txBox="1"/>
          <p:nvPr/>
        </p:nvSpPr>
        <p:spPr>
          <a:xfrm>
            <a:off x="162543" y="243850"/>
            <a:ext cx="4629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Assinatura SOC</a:t>
            </a:r>
            <a:endParaRPr b="1" sz="40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0" name="Google Shape;520;g89194380fd_0_0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drawing of a cartoon character&#10;&#10;Description generated with high confidence" id="521" name="Google Shape;521;g89194380fd_0_0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22" name="Google Shape;522;g89194380fd_0_0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g89194380fd_0_0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24" name="Google Shape;524;g89194380fd_0_0"/>
          <p:cNvSpPr txBox="1"/>
          <p:nvPr/>
        </p:nvSpPr>
        <p:spPr>
          <a:xfrm>
            <a:off x="162543" y="243850"/>
            <a:ext cx="4629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Assinatura SOC</a:t>
            </a:r>
            <a:endParaRPr b="1" sz="40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525" name="Google Shape;525;g89194380fd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0725" y="919675"/>
            <a:ext cx="7411795" cy="52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0" name="Google Shape;530;g884e131337_0_654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1" name="Google Shape;531;g884e131337_0_654"/>
          <p:cNvSpPr txBox="1"/>
          <p:nvPr/>
        </p:nvSpPr>
        <p:spPr>
          <a:xfrm>
            <a:off x="3205350" y="2824200"/>
            <a:ext cx="57813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3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Previsão de casos diários</a:t>
            </a:r>
            <a:endParaRPr b="1" sz="43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A drawing of a cartoon character&#10;&#10;Description generated with high confidence" id="532" name="Google Shape;532;g884e131337_0_654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33" name="Google Shape;533;g884e131337_0_654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g884e131337_0_654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9" name="Google Shape;539;g892667b068_1_30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40" name="Google Shape;540;g892667b068_1_30"/>
          <p:cNvSpPr txBox="1"/>
          <p:nvPr/>
        </p:nvSpPr>
        <p:spPr>
          <a:xfrm>
            <a:off x="3258925" y="2205025"/>
            <a:ext cx="56754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3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Long Short-Term Memory</a:t>
            </a:r>
            <a:endParaRPr b="1" sz="43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A drawing of a cartoon character&#10;&#10;Description generated with high confidence" id="541" name="Google Shape;541;g892667b068_1_30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42" name="Google Shape;542;g892667b068_1_30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g892667b068_1_30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8" name="Google Shape;548;g892667b068_1_11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drawing of a cartoon character&#10;&#10;Description generated with high confidence" id="549" name="Google Shape;549;g892667b068_1_11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50" name="Google Shape;550;g892667b068_1_11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g892667b068_1_11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52" name="Google Shape;552;g892667b068_1_11"/>
          <p:cNvSpPr txBox="1"/>
          <p:nvPr/>
        </p:nvSpPr>
        <p:spPr>
          <a:xfrm>
            <a:off x="438475" y="1770400"/>
            <a:ext cx="11137500" cy="39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9144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Teko"/>
              <a:buChar char="●"/>
            </a:pPr>
            <a:r>
              <a:rPr lang="en-US" sz="3200">
                <a:latin typeface="Teko"/>
                <a:ea typeface="Teko"/>
                <a:cs typeface="Teko"/>
                <a:sym typeface="Teko"/>
              </a:rPr>
              <a:t>Rede neural recorrente (RNN);</a:t>
            </a:r>
            <a:endParaRPr sz="3200">
              <a:latin typeface="Teko"/>
              <a:ea typeface="Teko"/>
              <a:cs typeface="Teko"/>
              <a:sym typeface="Teko"/>
            </a:endParaRPr>
          </a:p>
          <a:p>
            <a:pPr indent="-431800" lvl="0" marL="9144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Teko"/>
              <a:buChar char="●"/>
            </a:pPr>
            <a:r>
              <a:rPr lang="en-US" sz="3200">
                <a:latin typeface="Teko"/>
                <a:ea typeface="Teko"/>
                <a:cs typeface="Teko"/>
                <a:sym typeface="Teko"/>
              </a:rPr>
              <a:t>Trabalha com unidades de memória;</a:t>
            </a:r>
            <a:endParaRPr sz="3200">
              <a:latin typeface="Teko"/>
              <a:ea typeface="Teko"/>
              <a:cs typeface="Teko"/>
              <a:sym typeface="Teko"/>
            </a:endParaRPr>
          </a:p>
          <a:p>
            <a:pPr indent="-431800" lvl="0" marL="9144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Teko"/>
              <a:buChar char="●"/>
            </a:pPr>
            <a:r>
              <a:rPr lang="en-US" sz="3200">
                <a:latin typeface="Teko"/>
                <a:ea typeface="Teko"/>
                <a:cs typeface="Teko"/>
                <a:sym typeface="Teko"/>
              </a:rPr>
              <a:t>Dados do passado para gerar comportamentos futuros.</a:t>
            </a:r>
            <a:endParaRPr sz="3200"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Teko"/>
                <a:ea typeface="Teko"/>
                <a:cs typeface="Teko"/>
                <a:sym typeface="Teko"/>
              </a:rPr>
              <a:t>*</a:t>
            </a:r>
            <a:r>
              <a:rPr lang="en-US" sz="27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Modelo disponibilizado por </a:t>
            </a:r>
            <a:r>
              <a:rPr lang="en-US" sz="2700">
                <a:latin typeface="Teko"/>
                <a:ea typeface="Teko"/>
                <a:cs typeface="Teko"/>
                <a:sym typeface="Teko"/>
              </a:rPr>
              <a:t>Luis Ricardo Arantes e Marcos Rodrigues.</a:t>
            </a:r>
            <a:endParaRPr sz="2700"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53" name="Google Shape;553;g892667b068_1_11"/>
          <p:cNvSpPr txBox="1"/>
          <p:nvPr/>
        </p:nvSpPr>
        <p:spPr>
          <a:xfrm>
            <a:off x="76625" y="72275"/>
            <a:ext cx="56754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3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Long Short-Term Memory</a:t>
            </a:r>
            <a:endParaRPr b="1" sz="43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8" name="Google Shape;558;g892667b068_1_339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drawing of a cartoon character&#10;&#10;Description generated with high confidence" id="559" name="Google Shape;559;g892667b068_1_339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60" name="Google Shape;560;g892667b068_1_339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g892667b068_1_339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62" name="Google Shape;562;g892667b068_1_339"/>
          <p:cNvSpPr txBox="1"/>
          <p:nvPr/>
        </p:nvSpPr>
        <p:spPr>
          <a:xfrm>
            <a:off x="76625" y="72275"/>
            <a:ext cx="56754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3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Long Short-Term Memory</a:t>
            </a:r>
            <a:endParaRPr b="1" sz="43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63" name="Google Shape;563;g892667b068_1_339"/>
          <p:cNvSpPr/>
          <p:nvPr/>
        </p:nvSpPr>
        <p:spPr>
          <a:xfrm>
            <a:off x="8133388" y="2280975"/>
            <a:ext cx="3231600" cy="1719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Caixa de ferramentas LSTM</a:t>
            </a:r>
            <a:endParaRPr sz="1600"/>
          </a:p>
        </p:txBody>
      </p:sp>
      <p:sp>
        <p:nvSpPr>
          <p:cNvPr id="564" name="Google Shape;564;g892667b068_1_339"/>
          <p:cNvSpPr/>
          <p:nvPr/>
        </p:nvSpPr>
        <p:spPr>
          <a:xfrm>
            <a:off x="4268438" y="2642475"/>
            <a:ext cx="2509500" cy="141135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Interface de utilização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(Facade)</a:t>
            </a:r>
            <a:endParaRPr sz="1600"/>
          </a:p>
        </p:txBody>
      </p:sp>
      <p:cxnSp>
        <p:nvCxnSpPr>
          <p:cNvPr id="565" name="Google Shape;565;g892667b068_1_339"/>
          <p:cNvCxnSpPr>
            <a:stCxn id="564" idx="3"/>
            <a:endCxn id="563" idx="2"/>
          </p:cNvCxnSpPr>
          <p:nvPr/>
        </p:nvCxnSpPr>
        <p:spPr>
          <a:xfrm>
            <a:off x="6777938" y="3348150"/>
            <a:ext cx="1355400" cy="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566" name="Google Shape;566;g892667b068_1_339"/>
          <p:cNvSpPr/>
          <p:nvPr/>
        </p:nvSpPr>
        <p:spPr>
          <a:xfrm>
            <a:off x="909063" y="2591125"/>
            <a:ext cx="1749275" cy="6361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Execução única</a:t>
            </a:r>
            <a:endParaRPr/>
          </a:p>
        </p:txBody>
      </p:sp>
      <p:sp>
        <p:nvSpPr>
          <p:cNvPr id="567" name="Google Shape;567;g892667b068_1_339"/>
          <p:cNvSpPr/>
          <p:nvPr/>
        </p:nvSpPr>
        <p:spPr>
          <a:xfrm>
            <a:off x="909063" y="3469075"/>
            <a:ext cx="1749275" cy="6361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Execução em </a:t>
            </a:r>
            <a:r>
              <a:rPr i="1" lang="en-US"/>
              <a:t>batch</a:t>
            </a:r>
            <a:endParaRPr i="1"/>
          </a:p>
        </p:txBody>
      </p:sp>
      <p:cxnSp>
        <p:nvCxnSpPr>
          <p:cNvPr id="568" name="Google Shape;568;g892667b068_1_339"/>
          <p:cNvCxnSpPr>
            <a:stCxn id="566" idx="3"/>
            <a:endCxn id="564" idx="1"/>
          </p:cNvCxnSpPr>
          <p:nvPr/>
        </p:nvCxnSpPr>
        <p:spPr>
          <a:xfrm>
            <a:off x="2658338" y="2909175"/>
            <a:ext cx="1610100" cy="43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69" name="Google Shape;569;g892667b068_1_339"/>
          <p:cNvCxnSpPr>
            <a:stCxn id="567" idx="3"/>
            <a:endCxn id="564" idx="1"/>
          </p:cNvCxnSpPr>
          <p:nvPr/>
        </p:nvCxnSpPr>
        <p:spPr>
          <a:xfrm flipH="1" rot="10800000">
            <a:off x="2658338" y="3348225"/>
            <a:ext cx="1610100" cy="43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570" name="Google Shape;570;g892667b068_1_339"/>
          <p:cNvSpPr txBox="1"/>
          <p:nvPr/>
        </p:nvSpPr>
        <p:spPr>
          <a:xfrm>
            <a:off x="827009" y="1858625"/>
            <a:ext cx="19134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Entrada/Saída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0" name="Google Shape;200;g892667b068_1_120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drawing of a cartoon character&#10;&#10;Description generated with high confidence" id="201" name="Google Shape;201;g892667b068_1_120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02" name="Google Shape;202;g892667b068_1_120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892667b068_1_120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204" name="Google Shape;204;g892667b068_1_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1265" y="103675"/>
            <a:ext cx="9069471" cy="599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5" name="Google Shape;575;g892667b068_3_27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drawing of a cartoon character&#10;&#10;Description generated with high confidence" id="576" name="Google Shape;576;g892667b068_3_27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77" name="Google Shape;577;g892667b068_3_27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g892667b068_3_27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79" name="Google Shape;579;g892667b068_3_27"/>
          <p:cNvSpPr txBox="1"/>
          <p:nvPr/>
        </p:nvSpPr>
        <p:spPr>
          <a:xfrm>
            <a:off x="527875" y="1982550"/>
            <a:ext cx="11137500" cy="28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9144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Teko"/>
              <a:buChar char="●"/>
            </a:pPr>
            <a:r>
              <a:rPr lang="en-US" sz="3200">
                <a:latin typeface="Teko"/>
                <a:ea typeface="Teko"/>
                <a:cs typeface="Teko"/>
                <a:sym typeface="Teko"/>
              </a:rPr>
              <a:t>Geração de boletins semanais sobre os casos de COVID-19;</a:t>
            </a:r>
            <a:endParaRPr sz="3200">
              <a:latin typeface="Teko"/>
              <a:ea typeface="Teko"/>
              <a:cs typeface="Teko"/>
              <a:sym typeface="Teko"/>
            </a:endParaRPr>
          </a:p>
          <a:p>
            <a:pPr indent="-431800" lvl="0" marL="9144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Teko"/>
              <a:buChar char="●"/>
            </a:pPr>
            <a:r>
              <a:rPr lang="en-US" sz="3200">
                <a:latin typeface="Teko"/>
                <a:ea typeface="Teko"/>
                <a:cs typeface="Teko"/>
                <a:sym typeface="Teko"/>
              </a:rPr>
              <a:t>Bateria de testes para verificação dos melhores parâmetros;</a:t>
            </a:r>
            <a:endParaRPr sz="3200">
              <a:latin typeface="Teko"/>
              <a:ea typeface="Teko"/>
              <a:cs typeface="Teko"/>
              <a:sym typeface="Teko"/>
            </a:endParaRPr>
          </a:p>
          <a:p>
            <a:pPr indent="-431800" lvl="0" marL="9144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Teko"/>
              <a:buChar char="●"/>
            </a:pPr>
            <a:r>
              <a:rPr lang="en-US" sz="3200">
                <a:latin typeface="Teko"/>
                <a:ea typeface="Teko"/>
                <a:cs typeface="Teko"/>
                <a:sym typeface="Teko"/>
              </a:rPr>
              <a:t>O melhor modelo é definido pelo menor RMSE.</a:t>
            </a:r>
            <a:endParaRPr sz="3200"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80" name="Google Shape;580;g892667b068_3_27"/>
          <p:cNvSpPr txBox="1"/>
          <p:nvPr/>
        </p:nvSpPr>
        <p:spPr>
          <a:xfrm>
            <a:off x="76625" y="72275"/>
            <a:ext cx="56754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3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Long Short-Term Memory</a:t>
            </a:r>
            <a:endParaRPr b="1" sz="43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5" name="Google Shape;585;g892667b068_1_263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drawing of a cartoon character&#10;&#10;Description generated with high confidence" id="586" name="Google Shape;586;g892667b068_1_263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87" name="Google Shape;587;g892667b068_1_263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g892667b068_1_263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589" name="Google Shape;589;g892667b068_1_263"/>
          <p:cNvPicPr preferRelativeResize="0"/>
          <p:nvPr/>
        </p:nvPicPr>
        <p:blipFill rotWithShape="1">
          <a:blip r:embed="rId5">
            <a:alphaModFix/>
          </a:blip>
          <a:srcRect b="0" l="0" r="8340" t="0"/>
          <a:stretch/>
        </p:blipFill>
        <p:spPr>
          <a:xfrm>
            <a:off x="179787" y="1825775"/>
            <a:ext cx="5618502" cy="408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g892667b068_1_263"/>
          <p:cNvPicPr preferRelativeResize="0"/>
          <p:nvPr/>
        </p:nvPicPr>
        <p:blipFill rotWithShape="1">
          <a:blip r:embed="rId6">
            <a:alphaModFix/>
          </a:blip>
          <a:srcRect b="0" l="0" r="3799" t="0"/>
          <a:stretch/>
        </p:blipFill>
        <p:spPr>
          <a:xfrm>
            <a:off x="6338062" y="1902400"/>
            <a:ext cx="5675400" cy="3933201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g892667b068_1_263"/>
          <p:cNvSpPr txBox="1"/>
          <p:nvPr/>
        </p:nvSpPr>
        <p:spPr>
          <a:xfrm>
            <a:off x="76625" y="72275"/>
            <a:ext cx="56754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3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Long Short-Term Memory</a:t>
            </a:r>
            <a:endParaRPr b="1" sz="43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92" name="Google Shape;592;g892667b068_1_263"/>
          <p:cNvSpPr txBox="1"/>
          <p:nvPr/>
        </p:nvSpPr>
        <p:spPr>
          <a:xfrm>
            <a:off x="179775" y="801400"/>
            <a:ext cx="52710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Teko"/>
                <a:ea typeface="Teko"/>
                <a:cs typeface="Teko"/>
                <a:sym typeface="Teko"/>
              </a:rPr>
              <a:t>Previsão de casos semanais para o Brasil</a:t>
            </a:r>
            <a:endParaRPr b="1" sz="1800"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93" name="Google Shape;593;g892667b068_1_263"/>
          <p:cNvSpPr txBox="1"/>
          <p:nvPr/>
        </p:nvSpPr>
        <p:spPr>
          <a:xfrm>
            <a:off x="7841375" y="547975"/>
            <a:ext cx="3192600" cy="1150500"/>
          </a:xfrm>
          <a:prstGeom prst="rect">
            <a:avLst/>
          </a:prstGeom>
          <a:noFill/>
          <a:ln cap="flat" cmpd="sng" w="381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Entrada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: 10 dias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Saída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: 7 dias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Treinado com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: 100 </a:t>
            </a:r>
            <a:r>
              <a:rPr i="1" lang="en-US" sz="2000">
                <a:latin typeface="Calibri"/>
                <a:ea typeface="Calibri"/>
                <a:cs typeface="Calibri"/>
                <a:sym typeface="Calibri"/>
              </a:rPr>
              <a:t>epochs</a:t>
            </a:r>
            <a:endParaRPr i="1"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8" name="Google Shape;598;g892667b068_1_305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drawing of a cartoon character&#10;&#10;Description generated with high confidence" id="599" name="Google Shape;599;g892667b068_1_305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600" name="Google Shape;600;g892667b068_1_305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g892667b068_1_305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602" name="Google Shape;602;g892667b068_1_305"/>
          <p:cNvPicPr preferRelativeResize="0"/>
          <p:nvPr/>
        </p:nvPicPr>
        <p:blipFill rotWithShape="1">
          <a:blip r:embed="rId5">
            <a:alphaModFix/>
          </a:blip>
          <a:srcRect b="0" l="0" r="7910" t="0"/>
          <a:stretch/>
        </p:blipFill>
        <p:spPr>
          <a:xfrm>
            <a:off x="166775" y="1799438"/>
            <a:ext cx="5935199" cy="429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g892667b068_1_305"/>
          <p:cNvPicPr preferRelativeResize="0"/>
          <p:nvPr/>
        </p:nvPicPr>
        <p:blipFill rotWithShape="1">
          <a:blip r:embed="rId6">
            <a:alphaModFix/>
          </a:blip>
          <a:srcRect b="0" l="0" r="3707" t="0"/>
          <a:stretch/>
        </p:blipFill>
        <p:spPr>
          <a:xfrm>
            <a:off x="6281550" y="1983173"/>
            <a:ext cx="5675400" cy="3929352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g892667b068_1_305"/>
          <p:cNvSpPr txBox="1"/>
          <p:nvPr/>
        </p:nvSpPr>
        <p:spPr>
          <a:xfrm>
            <a:off x="166775" y="801400"/>
            <a:ext cx="58929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Teko"/>
                <a:ea typeface="Teko"/>
                <a:cs typeface="Teko"/>
                <a:sym typeface="Teko"/>
              </a:rPr>
              <a:t>Previsão de casos semanais para o estado de MG</a:t>
            </a:r>
            <a:endParaRPr b="1" sz="1800"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05" name="Google Shape;605;g892667b068_1_305"/>
          <p:cNvSpPr txBox="1"/>
          <p:nvPr/>
        </p:nvSpPr>
        <p:spPr>
          <a:xfrm>
            <a:off x="76625" y="72275"/>
            <a:ext cx="56754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3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Long Short-Term Memory</a:t>
            </a:r>
            <a:endParaRPr b="1" sz="43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06" name="Google Shape;606;g892667b068_1_305"/>
          <p:cNvSpPr txBox="1"/>
          <p:nvPr/>
        </p:nvSpPr>
        <p:spPr>
          <a:xfrm>
            <a:off x="8081475" y="498025"/>
            <a:ext cx="3192600" cy="1150500"/>
          </a:xfrm>
          <a:prstGeom prst="rect">
            <a:avLst/>
          </a:prstGeom>
          <a:noFill/>
          <a:ln cap="flat" cmpd="sng" w="381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Entrada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: 10 dias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Saída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: 7 dias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Treinado com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: 50 </a:t>
            </a:r>
            <a:r>
              <a:rPr i="1" lang="en-US" sz="2000">
                <a:latin typeface="Calibri"/>
                <a:ea typeface="Calibri"/>
                <a:cs typeface="Calibri"/>
                <a:sym typeface="Calibri"/>
              </a:rPr>
              <a:t>epochs</a:t>
            </a:r>
            <a:endParaRPr i="1"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1" name="Google Shape;611;g892667b068_1_315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drawing of a cartoon character&#10;&#10;Description generated with high confidence" id="612" name="Google Shape;612;g892667b068_1_315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613" name="Google Shape;613;g892667b068_1_315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g892667b068_1_315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615" name="Google Shape;615;g892667b068_1_315"/>
          <p:cNvPicPr preferRelativeResize="0"/>
          <p:nvPr/>
        </p:nvPicPr>
        <p:blipFill rotWithShape="1">
          <a:blip r:embed="rId5">
            <a:alphaModFix/>
          </a:blip>
          <a:srcRect b="0" l="0" r="8172" t="0"/>
          <a:stretch/>
        </p:blipFill>
        <p:spPr>
          <a:xfrm>
            <a:off x="76625" y="1790050"/>
            <a:ext cx="5944374" cy="431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g892667b068_1_315"/>
          <p:cNvPicPr preferRelativeResize="0"/>
          <p:nvPr/>
        </p:nvPicPr>
        <p:blipFill rotWithShape="1">
          <a:blip r:embed="rId6">
            <a:alphaModFix/>
          </a:blip>
          <a:srcRect b="0" l="0" r="3166" t="0"/>
          <a:stretch/>
        </p:blipFill>
        <p:spPr>
          <a:xfrm>
            <a:off x="6212576" y="1863250"/>
            <a:ext cx="5877324" cy="4046511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g892667b068_1_315"/>
          <p:cNvSpPr txBox="1"/>
          <p:nvPr/>
        </p:nvSpPr>
        <p:spPr>
          <a:xfrm>
            <a:off x="166775" y="801400"/>
            <a:ext cx="70590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Teko"/>
                <a:ea typeface="Teko"/>
                <a:cs typeface="Teko"/>
                <a:sym typeface="Teko"/>
              </a:rPr>
              <a:t>Previsão de casos semanais para o município de Niterói</a:t>
            </a:r>
            <a:endParaRPr b="1" sz="1800"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18" name="Google Shape;618;g892667b068_1_315"/>
          <p:cNvSpPr txBox="1"/>
          <p:nvPr/>
        </p:nvSpPr>
        <p:spPr>
          <a:xfrm>
            <a:off x="76625" y="72275"/>
            <a:ext cx="56754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3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Long Short-Term Memory</a:t>
            </a:r>
            <a:endParaRPr b="1" sz="43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19" name="Google Shape;619;g892667b068_1_315"/>
          <p:cNvSpPr txBox="1"/>
          <p:nvPr/>
        </p:nvSpPr>
        <p:spPr>
          <a:xfrm>
            <a:off x="8285775" y="337150"/>
            <a:ext cx="3192600" cy="1150500"/>
          </a:xfrm>
          <a:prstGeom prst="rect">
            <a:avLst/>
          </a:prstGeom>
          <a:noFill/>
          <a:ln cap="flat" cmpd="sng" w="381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Entrada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: 20 dias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Saída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: 7 dias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Treinado com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: 100 </a:t>
            </a:r>
            <a:r>
              <a:rPr i="1" lang="en-US" sz="2000">
                <a:latin typeface="Calibri"/>
                <a:ea typeface="Calibri"/>
                <a:cs typeface="Calibri"/>
                <a:sym typeface="Calibri"/>
              </a:rPr>
              <a:t>epochs</a:t>
            </a:r>
            <a:endParaRPr i="1"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4" name="Google Shape;624;g892667b068_1_40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5" name="Google Shape;625;g892667b068_1_40"/>
          <p:cNvSpPr txBox="1"/>
          <p:nvPr/>
        </p:nvSpPr>
        <p:spPr>
          <a:xfrm>
            <a:off x="4320000" y="2243325"/>
            <a:ext cx="35520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3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IMCSF COVID-19</a:t>
            </a:r>
            <a:endParaRPr b="1" sz="43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A drawing of a cartoon character&#10;&#10;Description generated with high confidence" id="626" name="Google Shape;626;g892667b068_1_40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627" name="Google Shape;627;g892667b068_1_40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g892667b068_1_40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3" name="Google Shape;633;g892667b068_3_73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drawing of a cartoon character&#10;&#10;Description generated with high confidence" id="634" name="Google Shape;634;g892667b068_3_73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635" name="Google Shape;635;g892667b068_3_73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g892667b068_3_73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37" name="Google Shape;637;g892667b068_3_73"/>
          <p:cNvSpPr txBox="1"/>
          <p:nvPr/>
        </p:nvSpPr>
        <p:spPr>
          <a:xfrm>
            <a:off x="438475" y="1770400"/>
            <a:ext cx="11137500" cy="39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9144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Teko"/>
              <a:buChar char="●"/>
            </a:pPr>
            <a:r>
              <a:rPr lang="en-US" sz="3200">
                <a:latin typeface="Teko"/>
                <a:ea typeface="Teko"/>
                <a:cs typeface="Teko"/>
                <a:sym typeface="Teko"/>
              </a:rPr>
              <a:t>Modelo de cascatas não-homogênea;</a:t>
            </a:r>
            <a:endParaRPr sz="3200">
              <a:latin typeface="Teko"/>
              <a:ea typeface="Teko"/>
              <a:cs typeface="Teko"/>
              <a:sym typeface="Teko"/>
            </a:endParaRPr>
          </a:p>
          <a:p>
            <a:pPr indent="-431800" lvl="0" marL="9144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Teko"/>
              <a:buChar char="●"/>
            </a:pPr>
            <a:r>
              <a:rPr lang="en-US" sz="3200">
                <a:latin typeface="Teko"/>
                <a:ea typeface="Teko"/>
                <a:cs typeface="Teko"/>
                <a:sym typeface="Teko"/>
              </a:rPr>
              <a:t>Modelo de transmissão;</a:t>
            </a:r>
            <a:endParaRPr sz="3200">
              <a:latin typeface="Teko"/>
              <a:ea typeface="Teko"/>
              <a:cs typeface="Teko"/>
              <a:sym typeface="Teko"/>
            </a:endParaRPr>
          </a:p>
          <a:p>
            <a:pPr indent="-431800" lvl="0" marL="9144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Teko"/>
              <a:buChar char="●"/>
            </a:pPr>
            <a:r>
              <a:rPr lang="en-US" sz="3200">
                <a:latin typeface="Teko"/>
                <a:ea typeface="Teko"/>
                <a:cs typeface="Teko"/>
                <a:sym typeface="Teko"/>
              </a:rPr>
              <a:t>Identificação de sub-notificações nos dados.</a:t>
            </a:r>
            <a:endParaRPr sz="3200"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Teko"/>
                <a:ea typeface="Teko"/>
                <a:cs typeface="Teko"/>
                <a:sym typeface="Teko"/>
              </a:rPr>
              <a:t>*</a:t>
            </a:r>
            <a:r>
              <a:rPr lang="en-US" sz="27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Modelo desenvolvido e disponibilizado pelo </a:t>
            </a:r>
            <a:r>
              <a:rPr lang="en-US" sz="2700">
                <a:latin typeface="Teko"/>
                <a:ea typeface="Teko"/>
                <a:cs typeface="Teko"/>
                <a:sym typeface="Teko"/>
              </a:rPr>
              <a:t>Professor Doutor Reinaldo Rosa</a:t>
            </a:r>
            <a:endParaRPr sz="2700"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38" name="Google Shape;638;g892667b068_3_73"/>
          <p:cNvSpPr txBox="1"/>
          <p:nvPr/>
        </p:nvSpPr>
        <p:spPr>
          <a:xfrm>
            <a:off x="64475" y="0"/>
            <a:ext cx="35520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3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IMCSF COVID-19</a:t>
            </a:r>
            <a:endParaRPr b="1" sz="43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3" name="Google Shape;643;g892667b068_1_272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drawing of a cartoon character&#10;&#10;Description generated with high confidence" id="644" name="Google Shape;644;g892667b068_1_272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645" name="Google Shape;645;g892667b068_1_272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g892667b068_1_272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647" name="Google Shape;647;g892667b068_1_2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675" y="827150"/>
            <a:ext cx="6657927" cy="519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g892667b068_1_272"/>
          <p:cNvPicPr preferRelativeResize="0"/>
          <p:nvPr/>
        </p:nvPicPr>
        <p:blipFill rotWithShape="1">
          <a:blip r:embed="rId6">
            <a:alphaModFix/>
          </a:blip>
          <a:srcRect b="0" l="48704" r="0" t="0"/>
          <a:stretch/>
        </p:blipFill>
        <p:spPr>
          <a:xfrm>
            <a:off x="7522100" y="221050"/>
            <a:ext cx="4143850" cy="297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g892667b068_1_272"/>
          <p:cNvPicPr preferRelativeResize="0"/>
          <p:nvPr/>
        </p:nvPicPr>
        <p:blipFill rotWithShape="1">
          <a:blip r:embed="rId6">
            <a:alphaModFix/>
          </a:blip>
          <a:srcRect b="0" l="0" r="50243" t="0"/>
          <a:stretch/>
        </p:blipFill>
        <p:spPr>
          <a:xfrm>
            <a:off x="7665537" y="3261200"/>
            <a:ext cx="3904016" cy="2887526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g892667b068_1_272"/>
          <p:cNvSpPr txBox="1"/>
          <p:nvPr/>
        </p:nvSpPr>
        <p:spPr>
          <a:xfrm>
            <a:off x="64475" y="0"/>
            <a:ext cx="35520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3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IMCSF COVID-19</a:t>
            </a:r>
            <a:endParaRPr b="1" sz="43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g892667b068_1_283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drawing of a cartoon character&#10;&#10;Description generated with high confidence" id="656" name="Google Shape;656;g892667b068_1_283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657" name="Google Shape;657;g892667b068_1_283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g892667b068_1_283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659" name="Google Shape;659;g892667b068_1_2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400" y="792700"/>
            <a:ext cx="6514199" cy="516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g892667b068_1_283"/>
          <p:cNvPicPr preferRelativeResize="0"/>
          <p:nvPr/>
        </p:nvPicPr>
        <p:blipFill rotWithShape="1">
          <a:blip r:embed="rId6">
            <a:alphaModFix/>
          </a:blip>
          <a:srcRect b="0" l="49738" r="0" t="0"/>
          <a:stretch/>
        </p:blipFill>
        <p:spPr>
          <a:xfrm>
            <a:off x="7604125" y="107200"/>
            <a:ext cx="4148850" cy="303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g892667b068_1_283"/>
          <p:cNvPicPr preferRelativeResize="0"/>
          <p:nvPr/>
        </p:nvPicPr>
        <p:blipFill rotWithShape="1">
          <a:blip r:embed="rId6">
            <a:alphaModFix/>
          </a:blip>
          <a:srcRect b="0" l="0" r="50864" t="0"/>
          <a:stretch/>
        </p:blipFill>
        <p:spPr>
          <a:xfrm>
            <a:off x="7650613" y="3145100"/>
            <a:ext cx="4055862" cy="3037901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g892667b068_1_283"/>
          <p:cNvSpPr txBox="1"/>
          <p:nvPr/>
        </p:nvSpPr>
        <p:spPr>
          <a:xfrm>
            <a:off x="64475" y="0"/>
            <a:ext cx="35520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3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IMCSF COVID-19</a:t>
            </a:r>
            <a:endParaRPr b="1" sz="43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7" name="Google Shape;667;g892667b068_1_49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68" name="Google Shape;668;g892667b068_1_49"/>
          <p:cNvSpPr txBox="1"/>
          <p:nvPr/>
        </p:nvSpPr>
        <p:spPr>
          <a:xfrm>
            <a:off x="3695550" y="2192250"/>
            <a:ext cx="48009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3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Conclusão</a:t>
            </a:r>
            <a:endParaRPr b="1" sz="43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A drawing of a cartoon character&#10;&#10;Description generated with high confidence" id="669" name="Google Shape;669;g892667b068_1_49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670" name="Google Shape;670;g892667b068_1_49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g892667b068_1_49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9" name="Google Shape;209;g892667b068_1_134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0" name="Google Shape;210;g892667b068_1_134"/>
          <p:cNvSpPr txBox="1"/>
          <p:nvPr/>
        </p:nvSpPr>
        <p:spPr>
          <a:xfrm>
            <a:off x="166768" y="180000"/>
            <a:ext cx="4629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Conjunto de dados</a:t>
            </a:r>
            <a:endParaRPr b="1" sz="40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A drawing of a cartoon character&#10;&#10;Description generated with high confidence" id="211" name="Google Shape;211;g892667b068_1_134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12" name="Google Shape;212;g892667b068_1_134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892667b068_1_134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14" name="Google Shape;214;g892667b068_1_134"/>
          <p:cNvSpPr txBox="1"/>
          <p:nvPr/>
        </p:nvSpPr>
        <p:spPr>
          <a:xfrm>
            <a:off x="188388" y="2861000"/>
            <a:ext cx="4741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3500">
                <a:latin typeface="Teko"/>
                <a:ea typeface="Teko"/>
                <a:cs typeface="Teko"/>
                <a:sym typeface="Teko"/>
              </a:rPr>
              <a:t>Confiabilidade das fontes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892667b068_1_134"/>
          <p:cNvSpPr txBox="1"/>
          <p:nvPr/>
        </p:nvSpPr>
        <p:spPr>
          <a:xfrm>
            <a:off x="7356974" y="2861000"/>
            <a:ext cx="4629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3500">
                <a:latin typeface="Teko"/>
                <a:ea typeface="Teko"/>
                <a:cs typeface="Teko"/>
                <a:sym typeface="Teko"/>
              </a:rPr>
              <a:t>Automatização do acesso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g892667b068_1_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2006" y="2861000"/>
            <a:ext cx="707981" cy="7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" name="Google Shape;221;g884e131337_0_99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2" name="Google Shape;222;g884e131337_0_99"/>
          <p:cNvSpPr txBox="1"/>
          <p:nvPr/>
        </p:nvSpPr>
        <p:spPr>
          <a:xfrm>
            <a:off x="162218" y="128900"/>
            <a:ext cx="4629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Aquisição de dados</a:t>
            </a:r>
            <a:endParaRPr b="1" sz="40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A drawing of a cartoon character&#10;&#10;Description generated with high confidence" id="223" name="Google Shape;223;g884e131337_0_99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24" name="Google Shape;224;g884e131337_0_99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884e131337_0_99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226" name="Google Shape;226;g884e131337_0_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7500" y="61925"/>
            <a:ext cx="6465151" cy="608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884e131337_0_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44863" y="2510725"/>
            <a:ext cx="1660750" cy="166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884e131337_0_99"/>
          <p:cNvSpPr txBox="1"/>
          <p:nvPr/>
        </p:nvSpPr>
        <p:spPr>
          <a:xfrm>
            <a:off x="101625" y="1876513"/>
            <a:ext cx="20985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Teko"/>
                <a:ea typeface="Teko"/>
                <a:cs typeface="Teko"/>
                <a:sym typeface="Teko"/>
              </a:rPr>
              <a:t>Dados Nacionais</a:t>
            </a:r>
            <a:endParaRPr sz="3000"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29" name="Google Shape;229;g884e131337_0_99"/>
          <p:cNvSpPr txBox="1"/>
          <p:nvPr/>
        </p:nvSpPr>
        <p:spPr>
          <a:xfrm>
            <a:off x="2454288" y="1876513"/>
            <a:ext cx="27432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Teko"/>
                <a:ea typeface="Teko"/>
                <a:cs typeface="Teko"/>
                <a:sym typeface="Teko"/>
              </a:rPr>
              <a:t>Dados internacionais</a:t>
            </a:r>
            <a:endParaRPr sz="3000"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230" name="Google Shape;230;g884e131337_0_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2225" y="2612450"/>
            <a:ext cx="2190750" cy="1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884e131337_0_99"/>
          <p:cNvSpPr txBox="1"/>
          <p:nvPr/>
        </p:nvSpPr>
        <p:spPr>
          <a:xfrm>
            <a:off x="0" y="5475000"/>
            <a:ext cx="4035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Teko"/>
                <a:ea typeface="Teko"/>
                <a:cs typeface="Teko"/>
                <a:sym typeface="Teko"/>
              </a:rPr>
              <a:t>Dados coletados até 03/06/2020</a:t>
            </a:r>
            <a:endParaRPr sz="2800"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6" name="Google Shape;236;g884e131337_0_212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7" name="Google Shape;237;g884e131337_0_212"/>
          <p:cNvSpPr txBox="1"/>
          <p:nvPr/>
        </p:nvSpPr>
        <p:spPr>
          <a:xfrm>
            <a:off x="162543" y="243850"/>
            <a:ext cx="4629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Tratamento dos dados</a:t>
            </a:r>
            <a:endParaRPr b="1" sz="40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A drawing of a cartoon character&#10;&#10;Description generated with high confidence" id="238" name="Google Shape;238;g884e131337_0_212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39" name="Google Shape;239;g884e131337_0_212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884e131337_0_212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41" name="Google Shape;241;g884e131337_0_212"/>
          <p:cNvSpPr txBox="1"/>
          <p:nvPr/>
        </p:nvSpPr>
        <p:spPr>
          <a:xfrm>
            <a:off x="527875" y="1845300"/>
            <a:ext cx="11137500" cy="31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9144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Teko"/>
              <a:buChar char="●"/>
            </a:pPr>
            <a:r>
              <a:rPr lang="en-US" sz="3200">
                <a:latin typeface="Teko"/>
                <a:ea typeface="Teko"/>
                <a:cs typeface="Teko"/>
                <a:sym typeface="Teko"/>
              </a:rPr>
              <a:t>Padronização dos tipos de datas;</a:t>
            </a:r>
            <a:endParaRPr sz="3200">
              <a:latin typeface="Teko"/>
              <a:ea typeface="Teko"/>
              <a:cs typeface="Teko"/>
              <a:sym typeface="Teko"/>
            </a:endParaRPr>
          </a:p>
          <a:p>
            <a:pPr indent="-431800" lvl="0" marL="9144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Teko"/>
              <a:buChar char="●"/>
            </a:pPr>
            <a:r>
              <a:rPr lang="en-US" sz="3200">
                <a:latin typeface="Teko"/>
                <a:ea typeface="Teko"/>
                <a:cs typeface="Teko"/>
                <a:sym typeface="Teko"/>
              </a:rPr>
              <a:t>Filtro para as variáveis de interesse;</a:t>
            </a:r>
            <a:endParaRPr sz="3200">
              <a:latin typeface="Teko"/>
              <a:ea typeface="Teko"/>
              <a:cs typeface="Teko"/>
              <a:sym typeface="Teko"/>
            </a:endParaRPr>
          </a:p>
          <a:p>
            <a:pPr indent="-431800" lvl="0" marL="9144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Teko"/>
              <a:buChar char="●"/>
            </a:pPr>
            <a:r>
              <a:rPr lang="en-US" sz="3200">
                <a:latin typeface="Teko"/>
                <a:ea typeface="Teko"/>
                <a:cs typeface="Teko"/>
                <a:sym typeface="Teko"/>
              </a:rPr>
              <a:t>Redução da quantidade de dias antes dos primeiros registros de infectados.</a:t>
            </a:r>
            <a:endParaRPr sz="3200"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6" name="Google Shape;246;g892667b068_1_68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drawing of a cartoon character&#10;&#10;Description generated with high confidence" id="247" name="Google Shape;247;g892667b068_1_68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48" name="Google Shape;248;g892667b068_1_68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892667b068_1_68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250" name="Google Shape;250;g892667b068_1_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5100" y="167525"/>
            <a:ext cx="8861793" cy="5857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5" name="Google Shape;255;g892667b068_1_78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drawing of a cartoon character&#10;&#10;Description generated with high confidence" id="256" name="Google Shape;256;g892667b068_1_78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57" name="Google Shape;257;g892667b068_1_78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892667b068_1_78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259" name="Google Shape;259;g892667b068_1_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5100" y="167525"/>
            <a:ext cx="8861793" cy="585779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892667b068_1_78"/>
          <p:cNvSpPr/>
          <p:nvPr/>
        </p:nvSpPr>
        <p:spPr>
          <a:xfrm>
            <a:off x="2822350" y="3154425"/>
            <a:ext cx="1634700" cy="17751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2019-10-22T22:34:21Z</dcterms:created>
</cp:coreProperties>
</file>